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0"/>
  </p:notesMasterIdLst>
  <p:handoutMasterIdLst>
    <p:handoutMasterId r:id="rId11"/>
  </p:handoutMasterIdLst>
  <p:sldIdLst>
    <p:sldId id="301" r:id="rId2"/>
    <p:sldId id="312" r:id="rId3"/>
    <p:sldId id="305" r:id="rId4"/>
    <p:sldId id="316" r:id="rId5"/>
    <p:sldId id="313" r:id="rId6"/>
    <p:sldId id="314" r:id="rId7"/>
    <p:sldId id="315" r:id="rId8"/>
    <p:sldId id="31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CBB"/>
    <a:srgbClr val="005493"/>
    <a:srgbClr val="6992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82" autoAdjust="0"/>
    <p:restoredTop sz="86485"/>
  </p:normalViewPr>
  <p:slideViewPr>
    <p:cSldViewPr snapToGrid="0">
      <p:cViewPr varScale="1">
        <p:scale>
          <a:sx n="75" d="100"/>
          <a:sy n="75" d="100"/>
        </p:scale>
        <p:origin x="119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38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51364-7D32-5E4A-89E6-681A7FD43FD7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929E6-6744-B04E-8EF8-A6BF27079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99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B9B70-781C-8C4D-A465-DD4D09EF471A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1ABFF-977E-7347-86E3-BDF475FA8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88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1ABFF-977E-7347-86E3-BDF475FA82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82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757" y="1705841"/>
            <a:ext cx="4494835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9757" y="3352140"/>
            <a:ext cx="4494835" cy="1096899"/>
          </a:xfrm>
        </p:spPr>
        <p:txBody>
          <a:bodyPr anchor="t">
            <a:normAutofit/>
          </a:bodyPr>
          <a:lstStyle>
            <a:lvl1pPr marL="0" indent="0" algn="r">
              <a:buNone/>
              <a:defRPr sz="3600">
                <a:solidFill>
                  <a:srgbClr val="387CB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BB6C-851B-46C5-9D25-3339890F8EE3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9649-D03E-438C-99D8-65209249E8AA}" type="slidenum">
              <a:rPr lang="en-US" smtClean="0"/>
              <a:t>‹#›</a:t>
            </a:fld>
            <a:endParaRPr lang="en-US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20" name="Rectangle 25"/>
            <p:cNvSpPr/>
            <p:nvPr userDrawn="1"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2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33" name="Picture 32" descr="BRT-logo-h-p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4058" y="5936757"/>
            <a:ext cx="4051808" cy="609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rgbClr val="387CBB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BB6C-851B-46C5-9D25-3339890F8EE3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9649-D03E-438C-99D8-65209249E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rgbClr val="387CBB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BB6C-851B-46C5-9D25-3339890F8EE3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9649-D03E-438C-99D8-65209249E8A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rgbClr val="387CBB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BB6C-851B-46C5-9D25-3339890F8EE3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9649-D03E-438C-99D8-65209249E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rgbClr val="005493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rgbClr val="387CBB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BB6C-851B-46C5-9D25-3339890F8EE3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9649-D03E-438C-99D8-65209249E8A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rgbClr val="005493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rgbClr val="387CBB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BB6C-851B-46C5-9D25-3339890F8EE3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9649-D03E-438C-99D8-65209249E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BB6C-851B-46C5-9D25-3339890F8EE3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9649-D03E-438C-99D8-65209249E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rgbClr val="387CBB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BB6C-851B-46C5-9D25-3339890F8EE3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9649-D03E-438C-99D8-65209249E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493370"/>
            <a:ext cx="4184035" cy="388077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1493370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BB6C-851B-46C5-9D25-3339890F8EE3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9649-D03E-438C-99D8-65209249E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1491909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068171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1491909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068171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BB6C-851B-46C5-9D25-3339890F8EE3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9649-D03E-438C-99D8-65209249E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BB6C-851B-46C5-9D25-3339890F8EE3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9649-D03E-438C-99D8-65209249E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BB6C-851B-46C5-9D25-3339890F8EE3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9649-D03E-438C-99D8-65209249E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BB6C-851B-46C5-9D25-3339890F8EE3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9649-D03E-438C-99D8-65209249E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BB6C-851B-46C5-9D25-3339890F8EE3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9649-D03E-438C-99D8-65209249E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23" name="Rectangle 25"/>
            <p:cNvSpPr/>
            <p:nvPr userDrawn="1"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8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477765"/>
            <a:ext cx="8596668" cy="3913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BBB6C-851B-46C5-9D25-3339890F8EE3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E7C9649-D03E-438C-99D8-65209249E8AA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BRT-logo-h-p.jp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824058" y="5936757"/>
            <a:ext cx="4051808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20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vo" charset="0"/>
          <a:ea typeface="Arvo" charset="0"/>
          <a:cs typeface="Arvo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bobrogerstravel.groupcollect.com/go/venice893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3100" y="2115031"/>
            <a:ext cx="5137308" cy="1646302"/>
          </a:xfrm>
        </p:spPr>
        <p:txBody>
          <a:bodyPr/>
          <a:lstStyle/>
          <a:p>
            <a:r>
              <a:rPr lang="en-US" dirty="0" smtClean="0"/>
              <a:t>NEW </a:t>
            </a:r>
            <a:r>
              <a:rPr lang="en-US" dirty="0" smtClean="0"/>
              <a:t>YORK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86276" y="4116638"/>
            <a:ext cx="5134132" cy="1096899"/>
          </a:xfrm>
        </p:spPr>
        <p:txBody>
          <a:bodyPr>
            <a:normAutofit/>
          </a:bodyPr>
          <a:lstStyle/>
          <a:p>
            <a:r>
              <a:rPr lang="en-US" dirty="0" smtClean="0"/>
              <a:t>JUNE 9-13</a:t>
            </a:r>
            <a:r>
              <a:rPr lang="en-US" dirty="0" smtClean="0"/>
              <a:t>,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14" name="Rectangle 28"/>
          <p:cNvSpPr/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29"/>
          <p:cNvSpPr/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Subtitle 6"/>
          <p:cNvSpPr txBox="1">
            <a:spLocks/>
          </p:cNvSpPr>
          <p:nvPr/>
        </p:nvSpPr>
        <p:spPr>
          <a:xfrm>
            <a:off x="183100" y="840479"/>
            <a:ext cx="5134132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3600" kern="1200">
                <a:solidFill>
                  <a:srgbClr val="387CBB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VENICE HIGH SCHOOL </a:t>
            </a:r>
            <a:r>
              <a:rPr lang="en-US" dirty="0" smtClean="0"/>
              <a:t>CHOIR</a:t>
            </a:r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642" y="-8468"/>
            <a:ext cx="6734358" cy="68664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080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BRT: Since 1981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Founded and owned by a band director</a:t>
            </a:r>
          </a:p>
          <a:p>
            <a:r>
              <a:rPr lang="en-US" dirty="0" smtClean="0"/>
              <a:t>Carried over 550,000 travelers in over 6,500 trips</a:t>
            </a:r>
          </a:p>
          <a:p>
            <a:r>
              <a:rPr lang="en-US" dirty="0" smtClean="0"/>
              <a:t>Disney Youth Programs </a:t>
            </a:r>
            <a:r>
              <a:rPr lang="en-US" dirty="0" err="1" smtClean="0"/>
              <a:t>PremEar</a:t>
            </a:r>
            <a:r>
              <a:rPr lang="en-US" dirty="0" smtClean="0"/>
              <a:t> Travel Planner</a:t>
            </a:r>
          </a:p>
          <a:p>
            <a:r>
              <a:rPr lang="en-US" dirty="0" smtClean="0"/>
              <a:t>The top producer for Disney Performing Arts </a:t>
            </a:r>
            <a:r>
              <a:rPr lang="en-US" dirty="0" err="1" smtClean="0"/>
              <a:t>OnStage</a:t>
            </a:r>
            <a:r>
              <a:rPr lang="en-US" dirty="0" smtClean="0"/>
              <a:t> programs at the Walt Disney World® Resort</a:t>
            </a:r>
          </a:p>
          <a:p>
            <a:r>
              <a:rPr lang="en-US" dirty="0" smtClean="0"/>
              <a:t>Recipient of Disney’s prestigious Partners Award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Member of the Student &amp; Youth Travel Association and the National Tour Association</a:t>
            </a:r>
          </a:p>
          <a:p>
            <a:r>
              <a:rPr lang="en-US" dirty="0"/>
              <a:t>Sponsor of the Illinois Music Education Association, the National Band Association, the American Choral Directors Association, among others</a:t>
            </a:r>
          </a:p>
          <a:p>
            <a:r>
              <a:rPr lang="en-US" dirty="0"/>
              <a:t>Corporate sponsor of the Make-A-Wish </a:t>
            </a:r>
            <a:r>
              <a:rPr lang="en-US" dirty="0" smtClean="0"/>
              <a:t>Foundation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49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Trip Inclusions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37294" y="1274164"/>
            <a:ext cx="9897576" cy="47202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Round-Trip Airfare (estimated at </a:t>
            </a:r>
            <a:r>
              <a:rPr lang="en-US" dirty="0" smtClean="0"/>
              <a:t>$400</a:t>
            </a:r>
            <a:r>
              <a:rPr lang="en-US" dirty="0" smtClean="0"/>
              <a:t>; subject to change until time of booking), luggage tags</a:t>
            </a:r>
          </a:p>
          <a:p>
            <a:r>
              <a:rPr lang="en-US" dirty="0" smtClean="0"/>
              <a:t>Motor coach transportation </a:t>
            </a:r>
            <a:r>
              <a:rPr lang="en-US" dirty="0" smtClean="0"/>
              <a:t>to/from Tampa International Airport</a:t>
            </a:r>
            <a:r>
              <a:rPr lang="en-US" dirty="0" smtClean="0"/>
              <a:t>, </a:t>
            </a:r>
            <a:r>
              <a:rPr lang="en-US" dirty="0" smtClean="0"/>
              <a:t>gratuity for motor coach </a:t>
            </a:r>
            <a:r>
              <a:rPr lang="en-US" dirty="0" smtClean="0"/>
              <a:t>driver</a:t>
            </a:r>
          </a:p>
          <a:p>
            <a:r>
              <a:rPr lang="en-US" dirty="0" smtClean="0"/>
              <a:t>7 days unlimited ride </a:t>
            </a:r>
            <a:r>
              <a:rPr lang="en-US" dirty="0" err="1" smtClean="0"/>
              <a:t>metrocard</a:t>
            </a:r>
            <a:r>
              <a:rPr lang="en-US" dirty="0" smtClean="0"/>
              <a:t> for subway and bus; round-trip </a:t>
            </a:r>
            <a:r>
              <a:rPr lang="en-US" dirty="0" err="1" smtClean="0"/>
              <a:t>Airtrain</a:t>
            </a:r>
            <a:r>
              <a:rPr lang="en-US" dirty="0" smtClean="0"/>
              <a:t> or NJ Transit ticket</a:t>
            </a:r>
            <a:endParaRPr lang="en-US" dirty="0" smtClean="0"/>
          </a:p>
          <a:p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 smtClean="0"/>
              <a:t>nights’ accommodations at </a:t>
            </a:r>
            <a:r>
              <a:rPr lang="en-US" dirty="0" smtClean="0"/>
              <a:t>Sheraton New York Times Square; boxed breakfast each morning</a:t>
            </a:r>
            <a:endParaRPr lang="en-US" dirty="0" smtClean="0"/>
          </a:p>
          <a:p>
            <a:r>
              <a:rPr lang="en-US" dirty="0" smtClean="0"/>
              <a:t>Group </a:t>
            </a:r>
            <a:r>
              <a:rPr lang="en-US" dirty="0" smtClean="0"/>
              <a:t>Meal at Gayle’s Broadway Rose</a:t>
            </a:r>
            <a:endParaRPr lang="en-US" dirty="0" smtClean="0"/>
          </a:p>
          <a:p>
            <a:r>
              <a:rPr lang="en-US" dirty="0" smtClean="0"/>
              <a:t>Admission to </a:t>
            </a:r>
            <a:r>
              <a:rPr lang="en-US" dirty="0" smtClean="0"/>
              <a:t>Top of the Rock, Ticket to a Broadway Show</a:t>
            </a:r>
            <a:endParaRPr lang="en-US" dirty="0" smtClean="0"/>
          </a:p>
          <a:p>
            <a:r>
              <a:rPr lang="en-US" dirty="0" smtClean="0"/>
              <a:t>Excursions to </a:t>
            </a:r>
            <a:r>
              <a:rPr lang="en-US" dirty="0" smtClean="0"/>
              <a:t>Times Square, Rockefeller Center, Fifth Avenue, Central Park, 9/11 Memorial, Financial District, Columbus Circle, Chinatown, Little Italy, ride the Staten Island Ferry</a:t>
            </a:r>
          </a:p>
          <a:p>
            <a:r>
              <a:rPr lang="en-US" dirty="0" smtClean="0"/>
              <a:t>Manhattan Concert Productions National Festival Chorus (inclusions next slide)</a:t>
            </a:r>
            <a:endParaRPr lang="en-US" dirty="0" smtClean="0"/>
          </a:p>
          <a:p>
            <a:r>
              <a:rPr lang="en-US" dirty="0" smtClean="0"/>
              <a:t>Onsite Company Tour Director, Company representative for airport check-in, all gratuities throughout the tour</a:t>
            </a:r>
          </a:p>
          <a:p>
            <a:r>
              <a:rPr lang="en-US" dirty="0"/>
              <a:t>BRT Video Souvenir &amp; Tracking/Messaging </a:t>
            </a:r>
            <a:r>
              <a:rPr lang="en-US" dirty="0" smtClean="0"/>
              <a:t>App</a:t>
            </a:r>
            <a:endParaRPr lang="en-US" dirty="0" smtClean="0"/>
          </a:p>
          <a:p>
            <a:r>
              <a:rPr lang="en-US" dirty="0" smtClean="0"/>
              <a:t>BRT Payments – Online Individual Payment System</a:t>
            </a:r>
          </a:p>
        </p:txBody>
      </p:sp>
    </p:spTree>
    <p:extLst>
      <p:ext uri="{BB962C8B-B14F-4D97-AF65-F5344CB8AC3E}">
        <p14:creationId xmlns:p14="http://schemas.microsoft.com/office/powerpoint/2010/main" val="310974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Manhattan Concert Productions Inclusions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37294" y="1274164"/>
            <a:ext cx="9897576" cy="4720236"/>
          </a:xfrm>
        </p:spPr>
        <p:txBody>
          <a:bodyPr>
            <a:normAutofit/>
          </a:bodyPr>
          <a:lstStyle/>
          <a:p>
            <a:r>
              <a:rPr lang="en-US" dirty="0" smtClean="0"/>
              <a:t>Sound check and performance at Carnegie Hall</a:t>
            </a:r>
          </a:p>
          <a:p>
            <a:r>
              <a:rPr lang="en-US" dirty="0" smtClean="0"/>
              <a:t>Festival chorus performance with a nationally-recognized guest conductor, professional soloists, the New York City Chamber Orchestra, opportunity to attend the remainder of the evening’s concert</a:t>
            </a:r>
          </a:p>
          <a:p>
            <a:r>
              <a:rPr lang="en-US" dirty="0" smtClean="0"/>
              <a:t>Official performance photographer (with opportunity to purchase materials post-trip)</a:t>
            </a:r>
          </a:p>
          <a:p>
            <a:r>
              <a:rPr lang="en-US" dirty="0" smtClean="0"/>
              <a:t>Post-concert buffet reception</a:t>
            </a:r>
          </a:p>
          <a:p>
            <a:r>
              <a:rPr lang="en-US" dirty="0" smtClean="0"/>
              <a:t>Festival preparation by MCP staff, learning tracks, rehearsal space, collaborative pianist</a:t>
            </a:r>
          </a:p>
          <a:p>
            <a:r>
              <a:rPr lang="en-US" dirty="0" smtClean="0"/>
              <a:t>Audio and video archival recording of your performance, certificate, MCP lanyard, framed mini-poster for ensemble</a:t>
            </a:r>
          </a:p>
          <a:p>
            <a:r>
              <a:rPr lang="en-US" dirty="0" smtClean="0"/>
              <a:t>MCP Production Team</a:t>
            </a:r>
          </a:p>
          <a:p>
            <a:r>
              <a:rPr lang="en-US" dirty="0" smtClean="0"/>
              <a:t>Non-Performer Package includes a premium ticket to the concert, access to rehearsals, and admission to the post-concert buffet reception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768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923866" cy="1320800"/>
          </a:xfrm>
        </p:spPr>
        <p:txBody>
          <a:bodyPr/>
          <a:lstStyle/>
          <a:p>
            <a:r>
              <a:rPr lang="en-US" dirty="0" smtClean="0"/>
              <a:t>Payment Schedule &amp; Estimated Pricing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381188"/>
              </p:ext>
            </p:extLst>
          </p:nvPr>
        </p:nvGraphicFramePr>
        <p:xfrm>
          <a:off x="748454" y="1532871"/>
          <a:ext cx="3300404" cy="3606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0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19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Participant Type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Occupancy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2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Student Performer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(</a:t>
                      </a:r>
                      <a:r>
                        <a:rPr lang="en-US" sz="1400" dirty="0" smtClean="0">
                          <a:effectLst/>
                        </a:rPr>
                        <a:t>45-49participants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$2398</a:t>
                      </a:r>
                      <a:r>
                        <a:rPr lang="en-US" sz="1400" dirty="0" smtClean="0">
                          <a:effectLst/>
                        </a:rPr>
                        <a:t/>
                      </a:r>
                      <a:br>
                        <a:rPr lang="en-US" sz="1400" dirty="0" smtClean="0">
                          <a:effectLst/>
                        </a:rPr>
                      </a:br>
                      <a:r>
                        <a:rPr lang="en-US" sz="1400" dirty="0" smtClean="0">
                          <a:effectLst/>
                        </a:rPr>
                        <a:t>(</a:t>
                      </a:r>
                      <a:r>
                        <a:rPr lang="en-US" sz="1400" dirty="0">
                          <a:effectLst/>
                        </a:rPr>
                        <a:t>all students in </a:t>
                      </a:r>
                      <a:r>
                        <a:rPr lang="en-US" sz="1400" dirty="0" smtClean="0">
                          <a:effectLst/>
                        </a:rPr>
                        <a:t>quad </a:t>
                      </a:r>
                      <a:r>
                        <a:rPr lang="en-US" sz="1400" dirty="0">
                          <a:effectLst/>
                        </a:rPr>
                        <a:t>occupancy)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2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Chaperone Non-Performer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</a:t>
                      </a:r>
                      <a:r>
                        <a:rPr lang="en-US" sz="1400" dirty="0" smtClean="0">
                          <a:effectLst/>
                        </a:rPr>
                        <a:t>1862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smtClean="0">
                          <a:effectLst/>
                        </a:rPr>
                        <a:t>(double)</a:t>
                      </a:r>
                      <a:r>
                        <a:rPr lang="en-US" sz="1400" dirty="0" smtClean="0">
                          <a:effectLst/>
                        </a:rPr>
                        <a:t/>
                      </a:r>
                      <a:br>
                        <a:rPr lang="en-US" sz="1400" dirty="0" smtClean="0">
                          <a:effectLst/>
                        </a:rPr>
                      </a:br>
                      <a:r>
                        <a:rPr lang="en-US" sz="1400" dirty="0" smtClean="0">
                          <a:effectLst/>
                        </a:rPr>
                        <a:t>$2491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smtClean="0">
                          <a:effectLst/>
                        </a:rPr>
                        <a:t>(single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64741"/>
              </p:ext>
            </p:extLst>
          </p:nvPr>
        </p:nvGraphicFramePr>
        <p:xfrm>
          <a:off x="4397171" y="1532871"/>
          <a:ext cx="6912497" cy="3606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5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4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51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Payment Details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Due Date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Amount Due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1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</a:rPr>
                        <a:t>Registration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</a:rPr>
                        <a:t>November 23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</a:rPr>
                        <a:t>No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</a:rPr>
                        <a:t> money due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1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Deposit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</a:rPr>
                        <a:t>November 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$475 </a:t>
                      </a:r>
                      <a:r>
                        <a:rPr lang="en-US" sz="1400" dirty="0">
                          <a:effectLst/>
                        </a:rPr>
                        <a:t>per </a:t>
                      </a:r>
                      <a:r>
                        <a:rPr lang="en-US" sz="1400" dirty="0" smtClean="0">
                          <a:effectLst/>
                        </a:rPr>
                        <a:t>traveler plus optional trip</a:t>
                      </a:r>
                      <a:r>
                        <a:rPr lang="en-US" sz="1400" baseline="0" dirty="0" smtClean="0">
                          <a:effectLst/>
                        </a:rPr>
                        <a:t> protection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1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</a:t>
                      </a:r>
                      <a:r>
                        <a:rPr lang="en-US" sz="1800" baseline="30000" dirty="0" smtClean="0">
                          <a:effectLst/>
                        </a:rPr>
                        <a:t>nd</a:t>
                      </a:r>
                      <a:r>
                        <a:rPr lang="en-US" sz="1800" dirty="0" smtClean="0">
                          <a:effectLst/>
                        </a:rPr>
                        <a:t> Payment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</a:rPr>
                        <a:t>January 17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$475 </a:t>
                      </a:r>
                      <a:r>
                        <a:rPr lang="en-US" sz="1400" dirty="0">
                          <a:effectLst/>
                        </a:rPr>
                        <a:t>per traveler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1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3</a:t>
                      </a:r>
                      <a:r>
                        <a:rPr lang="en-US" sz="1800" baseline="30000" dirty="0" smtClean="0">
                          <a:effectLst/>
                          <a:latin typeface="+mn-lt"/>
                          <a:ea typeface="+mn-ea"/>
                        </a:rPr>
                        <a:t>rd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</a:rPr>
                        <a:t> Payment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</a:rPr>
                        <a:t>February 15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$475 </a:t>
                      </a:r>
                      <a:r>
                        <a:rPr lang="en-US" sz="1400" dirty="0">
                          <a:effectLst/>
                        </a:rPr>
                        <a:t>per traveler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1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</a:rPr>
                        <a:t>4</a:t>
                      </a:r>
                      <a:r>
                        <a:rPr lang="en-US" sz="1800" baseline="30000" dirty="0" smtClean="0">
                          <a:effectLst/>
                          <a:latin typeface="+mn-lt"/>
                          <a:ea typeface="+mn-ea"/>
                        </a:rPr>
                        <a:t>th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</a:rPr>
                        <a:t> Payment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</a:rPr>
                        <a:t>March 15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$475 </a:t>
                      </a:r>
                      <a:r>
                        <a:rPr lang="en-US" sz="1400" dirty="0">
                          <a:effectLst/>
                        </a:rPr>
                        <a:t>per traveler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7239843"/>
                  </a:ext>
                </a:extLst>
              </a:tr>
              <a:tr h="5151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Final Payment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</a:rPr>
                        <a:t>April 17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Remaining Balance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9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572784" cy="816864"/>
          </a:xfrm>
        </p:spPr>
        <p:txBody>
          <a:bodyPr>
            <a:normAutofit/>
          </a:bodyPr>
          <a:lstStyle/>
          <a:p>
            <a:r>
              <a:rPr lang="en-US" dirty="0" smtClean="0"/>
              <a:t>BRT Payments – How to Register for the Trip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7334" y="1477765"/>
            <a:ext cx="9133728" cy="425597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Click on the registration link from the registration form handout: </a:t>
            </a:r>
            <a:br>
              <a:rPr lang="en-US" dirty="0"/>
            </a:b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bobrogerstravel.groupcollect.com/go/venice8939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Follow </a:t>
            </a:r>
            <a:r>
              <a:rPr lang="en-US" dirty="0"/>
              <a:t>the steps from the registration form to register. Reserve your spot by entering all information requested in RED and enter a payment method. </a:t>
            </a:r>
            <a:r>
              <a:rPr lang="en-US" b="1" dirty="0"/>
              <a:t>*A parent should register their child.</a:t>
            </a:r>
          </a:p>
          <a:p>
            <a:r>
              <a:rPr lang="en-US" dirty="0"/>
              <a:t>You can add </a:t>
            </a:r>
            <a:r>
              <a:rPr lang="en-US" b="1" u="sng" dirty="0"/>
              <a:t>Enhanced Trip Protection </a:t>
            </a:r>
            <a:r>
              <a:rPr lang="en-US" dirty="0"/>
              <a:t>through </a:t>
            </a:r>
            <a:r>
              <a:rPr lang="en-US" dirty="0" err="1"/>
              <a:t>TripMate</a:t>
            </a:r>
            <a:r>
              <a:rPr lang="en-US" dirty="0"/>
              <a:t> when you register – </a:t>
            </a:r>
            <a:r>
              <a:rPr lang="en-US" b="1" u="sng" dirty="0"/>
              <a:t>Enhanced Trip Protection</a:t>
            </a:r>
            <a:r>
              <a:rPr lang="en-US" dirty="0"/>
              <a:t> is highly recommended</a:t>
            </a:r>
          </a:p>
          <a:p>
            <a:r>
              <a:rPr lang="en-US" dirty="0"/>
              <a:t>Secure, online payment system</a:t>
            </a:r>
          </a:p>
          <a:p>
            <a:r>
              <a:rPr lang="en-US" dirty="0"/>
              <a:t>Receive reminder prior to each payment, select auto-pay for ease</a:t>
            </a:r>
          </a:p>
          <a:p>
            <a:r>
              <a:rPr lang="en-US" dirty="0"/>
              <a:t>Fund-raising amounts can be easily applied to your account </a:t>
            </a:r>
            <a:r>
              <a:rPr lang="en-US" u="sng" dirty="0"/>
              <a:t>until your account is paid in full</a:t>
            </a:r>
          </a:p>
          <a:p>
            <a:r>
              <a:rPr lang="en-US" u="sng" dirty="0"/>
              <a:t>Estimated Trip Cost will depend on number of </a:t>
            </a:r>
            <a:r>
              <a:rPr lang="en-US" u="sng" dirty="0" smtClean="0"/>
              <a:t>travelers and the final cost of airfare</a:t>
            </a:r>
            <a:r>
              <a:rPr lang="en-US" dirty="0" smtClean="0"/>
              <a:t>. </a:t>
            </a:r>
            <a:r>
              <a:rPr lang="en-US" dirty="0"/>
              <a:t>The more people that go, the lower the cost will be!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61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955033" cy="8168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Enhanced (Cancel-For-Any-Reason) Trip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5" y="1477765"/>
            <a:ext cx="7025492" cy="3913632"/>
          </a:xfrm>
        </p:spPr>
        <p:txBody>
          <a:bodyPr/>
          <a:lstStyle/>
          <a:p>
            <a:r>
              <a:rPr lang="en-US" u="sng" dirty="0"/>
              <a:t>Enhanced Trip Protection </a:t>
            </a:r>
            <a:r>
              <a:rPr lang="en-US" dirty="0"/>
              <a:t>is highly recommended and can be added when you register for the trip.</a:t>
            </a:r>
          </a:p>
          <a:p>
            <a:r>
              <a:rPr lang="en-US" dirty="0"/>
              <a:t>See flyer for coverage details.</a:t>
            </a:r>
          </a:p>
          <a:p>
            <a:r>
              <a:rPr lang="en-US" dirty="0"/>
              <a:t>As part of your trip registration, you will choose Standard Protection, Enhanced Protection, or decline protection.</a:t>
            </a:r>
          </a:p>
          <a:p>
            <a:r>
              <a:rPr lang="en-US" dirty="0"/>
              <a:t>Your insurance premium will be charged when you make your trip deposit.</a:t>
            </a:r>
          </a:p>
          <a:p>
            <a:r>
              <a:rPr lang="en-US" dirty="0"/>
              <a:t>If you want to add Enhanced Trip Protection later, you can log into your account up to </a:t>
            </a:r>
            <a:r>
              <a:rPr lang="en-US" b="1" u="sng" dirty="0"/>
              <a:t>14 days after your deposit </a:t>
            </a:r>
            <a:r>
              <a:rPr lang="en-US" dirty="0"/>
              <a:t>to add it.</a:t>
            </a:r>
          </a:p>
          <a:p>
            <a:r>
              <a:rPr lang="en-US" dirty="0"/>
              <a:t>Questions? A licensed insurance agent can help you when you call the number on the flyer - (844) 777-6856</a:t>
            </a:r>
          </a:p>
          <a:p>
            <a:endParaRPr lang="en-US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211" y="1477765"/>
            <a:ext cx="3978726" cy="27877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174" y="4644279"/>
            <a:ext cx="3860800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942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Files You Will Receive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Itinerary</a:t>
            </a:r>
          </a:p>
          <a:p>
            <a:r>
              <a:rPr lang="en-US" dirty="0" err="1" smtClean="0"/>
              <a:t>TripMate</a:t>
            </a:r>
            <a:r>
              <a:rPr lang="en-US" dirty="0" smtClean="0"/>
              <a:t> Insurance Flyer</a:t>
            </a:r>
          </a:p>
          <a:p>
            <a:r>
              <a:rPr lang="en-US" dirty="0" smtClean="0"/>
              <a:t>Registration Form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Go online and reserve your spot tonight!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146" y="1426464"/>
            <a:ext cx="5735842" cy="44108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379679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7">
      <a:dk1>
        <a:srgbClr val="072E6C"/>
      </a:dk1>
      <a:lt1>
        <a:srgbClr val="FFFFFF"/>
      </a:lt1>
      <a:dk2>
        <a:srgbClr val="072E6C"/>
      </a:dk2>
      <a:lt2>
        <a:srgbClr val="ACCBF9"/>
      </a:lt2>
      <a:accent1>
        <a:srgbClr val="387BBB"/>
      </a:accent1>
      <a:accent2>
        <a:srgbClr val="6D2987"/>
      </a:accent2>
      <a:accent3>
        <a:srgbClr val="69208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3365</TotalTime>
  <Words>717</Words>
  <Application>Microsoft Office PowerPoint</Application>
  <PresentationFormat>Widescreen</PresentationFormat>
  <Paragraphs>85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Arvo</vt:lpstr>
      <vt:lpstr>Calibri</vt:lpstr>
      <vt:lpstr>Franklin Gothic Book</vt:lpstr>
      <vt:lpstr>MS Mincho</vt:lpstr>
      <vt:lpstr>Times New Roman</vt:lpstr>
      <vt:lpstr>Wingdings 3</vt:lpstr>
      <vt:lpstr>Facet</vt:lpstr>
      <vt:lpstr>NEW YORK</vt:lpstr>
      <vt:lpstr>BRT: Since 1981</vt:lpstr>
      <vt:lpstr>Trip Inclusions</vt:lpstr>
      <vt:lpstr>Manhattan Concert Productions Inclusions</vt:lpstr>
      <vt:lpstr>Payment Schedule &amp; Estimated Pricing</vt:lpstr>
      <vt:lpstr>BRT Payments – How to Register for the Trip</vt:lpstr>
      <vt:lpstr>Enhanced (Cancel-For-Any-Reason) Trip Protection</vt:lpstr>
      <vt:lpstr>Files You Will Receive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Hamilton</dc:creator>
  <cp:lastModifiedBy>Terri Jo Fox</cp:lastModifiedBy>
  <cp:revision>189</cp:revision>
  <dcterms:created xsi:type="dcterms:W3CDTF">2016-08-10T16:13:28Z</dcterms:created>
  <dcterms:modified xsi:type="dcterms:W3CDTF">2022-11-17T17:09:09Z</dcterms:modified>
</cp:coreProperties>
</file>